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70" r:id="rId14"/>
    <p:sldId id="268" r:id="rId15"/>
    <p:sldId id="275" r:id="rId16"/>
    <p:sldId id="274" r:id="rId17"/>
    <p:sldId id="271" r:id="rId18"/>
    <p:sldId id="272" r:id="rId19"/>
    <p:sldId id="273" r:id="rId20"/>
    <p:sldId id="269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20C81-D6FD-4A37-BE41-F0B4FBC5B43F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2E99-92D4-4577-AD01-AE18CA4E63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4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52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2E99-92D4-4577-AD01-AE18CA4E63F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70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9DEA-095C-4564-A8B5-B68923FE500C}" type="datetimeFigureOut">
              <a:rPr lang="fr-FR" smtClean="0"/>
              <a:t>16/05/2015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BEAC-4DFA-4AAE-8AC2-602BDA48A24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Intervalles de fluctuation et de confiance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85918" y="314324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489732" y="1867777"/>
            <a:ext cx="576064" cy="14253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4214810" y="4214818"/>
            <a:ext cx="1428760" cy="14287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364088" y="1937521"/>
            <a:ext cx="878250" cy="22772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07504" y="1210835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6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85918" y="314324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489732" y="1867777"/>
            <a:ext cx="576064" cy="14253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4214810" y="4214818"/>
            <a:ext cx="1428760" cy="14287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436096" y="2004599"/>
            <a:ext cx="1152128" cy="22772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987824" y="234888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Il s’agit de trouver un lien entre                  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                   </a:t>
            </a:r>
            <a:r>
              <a:rPr lang="fr-FR" b="1" u="sng" dirty="0" smtClean="0"/>
              <a:t>p et f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486630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338327" y="2348879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L’intervalle de fluctuation asymptotique au seuil de 95% permet de dire, que pour n assez grand(*), dans à peu près 95% des cas, F</a:t>
            </a:r>
            <a:r>
              <a:rPr lang="fr-FR" sz="1400" dirty="0" smtClean="0"/>
              <a:t>n</a:t>
            </a:r>
            <a:r>
              <a:rPr lang="fr-FR" dirty="0" smtClean="0"/>
              <a:t> prend ses valeurs dans cet intervalle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962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338327" y="2348879"/>
            <a:ext cx="4248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L’intervalle de fluctuation asymptotique au seuil de 95% permet de dire, que pour n assez grand(*), dans à peu près 95% des cas, F</a:t>
            </a:r>
            <a:r>
              <a:rPr lang="fr-FR" sz="1400" dirty="0" smtClean="0"/>
              <a:t>n</a:t>
            </a:r>
            <a:r>
              <a:rPr lang="fr-FR" dirty="0" smtClean="0"/>
              <a:t> prend ses valeurs dans cet intervalle</a:t>
            </a:r>
          </a:p>
          <a:p>
            <a:endParaRPr lang="fr-FR" dirty="0"/>
          </a:p>
          <a:p>
            <a:r>
              <a:rPr lang="fr-FR" dirty="0" smtClean="0"/>
              <a:t> or f est justement une valeur prise par F</a:t>
            </a:r>
            <a:r>
              <a:rPr lang="fr-FR" sz="1400" dirty="0" smtClean="0"/>
              <a:t>n</a:t>
            </a:r>
          </a:p>
          <a:p>
            <a:endParaRPr lang="fr-FR" sz="1400" dirty="0"/>
          </a:p>
          <a:p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017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835696" y="2340040"/>
                <a:ext cx="5039135" cy="1298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Cet intervalle est:</a:t>
                </a:r>
              </a:p>
              <a:p>
                <a:endParaRPr lang="fr-FR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/>
                        <m:t> </m:t>
                      </m:r>
                      <m:r>
                        <a:rPr lang="fr-FR"/>
                        <m:t>[ </m:t>
                      </m:r>
                      <m:r>
                        <a:rPr lang="en-US" i="1"/>
                        <m:t>𝑝</m:t>
                      </m:r>
                      <m:r>
                        <a:rPr lang="en-US" i="1"/>
                        <m:t> </m:t>
                      </m:r>
                      <m:r>
                        <a:rPr lang="fr-FR" i="1"/>
                        <m:t>−</m:t>
                      </m:r>
                      <m:r>
                        <a:rPr lang="fr-FR"/>
                        <m:t> </m:t>
                      </m:r>
                      <m:r>
                        <a:rPr lang="fr-FR" i="1"/>
                        <m:t>1,96</m:t>
                      </m:r>
                      <m:r>
                        <a:rPr lang="fr-FR"/>
                        <m:t> </m:t>
                      </m:r>
                      <m:f>
                        <m:fPr>
                          <m:ctrlPr>
                            <a:rPr lang="fr-FR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/>
                              </m:ctrlPr>
                            </m:radPr>
                            <m:deg/>
                            <m:e>
                              <m:r>
                                <a:rPr lang="fr-FR" i="1"/>
                                <m:t>𝑝</m:t>
                              </m:r>
                              <m:d>
                                <m:dPr>
                                  <m:ctrlPr>
                                    <a:rPr lang="fr-FR" i="1"/>
                                  </m:ctrlPr>
                                </m:dPr>
                                <m:e>
                                  <m:r>
                                    <a:rPr lang="fr-FR" i="1"/>
                                    <m:t>1−</m:t>
                                  </m:r>
                                  <m:r>
                                    <a:rPr lang="fr-FR" i="1"/>
                                    <m:t>𝑝</m:t>
                                  </m:r>
                                </m:e>
                              </m:d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i="1"/>
                              </m:ctrlPr>
                            </m:radPr>
                            <m:deg/>
                            <m:e>
                              <m:r>
                                <a:rPr lang="fr-FR" i="1"/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fr-FR"/>
                        <m:t> , </m:t>
                      </m:r>
                      <m:r>
                        <a:rPr lang="en-US" i="1"/>
                        <m:t>𝑝</m:t>
                      </m:r>
                      <m:r>
                        <a:rPr lang="en-US" i="1"/>
                        <m:t> </m:t>
                      </m:r>
                      <m:r>
                        <a:rPr lang="fr-FR"/>
                        <m:t>+1,96 </m:t>
                      </m:r>
                      <m:f>
                        <m:fPr>
                          <m:ctrlPr>
                            <a:rPr lang="fr-FR" i="1"/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/>
                              </m:ctrlPr>
                            </m:radPr>
                            <m:deg/>
                            <m:e>
                              <m:r>
                                <a:rPr lang="fr-FR" i="1"/>
                                <m:t>𝑝</m:t>
                              </m:r>
                              <m:d>
                                <m:dPr>
                                  <m:ctrlPr>
                                    <a:rPr lang="fr-FR" i="1"/>
                                  </m:ctrlPr>
                                </m:dPr>
                                <m:e>
                                  <m:r>
                                    <a:rPr lang="fr-FR" i="1"/>
                                    <m:t>1−</m:t>
                                  </m:r>
                                  <m:r>
                                    <a:rPr lang="fr-FR" i="1"/>
                                    <m:t>𝑝</m:t>
                                  </m:r>
                                </m:e>
                              </m:d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fr-FR" i="1"/>
                              </m:ctrlPr>
                            </m:radPr>
                            <m:deg/>
                            <m:e>
                              <m:r>
                                <a:rPr lang="fr-FR" i="1"/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fr-FR"/>
                        <m:t> ]</m:t>
                      </m:r>
                    </m:oMath>
                  </m:oMathPara>
                </a14:m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340040"/>
                <a:ext cx="5039135" cy="1298369"/>
              </a:xfrm>
              <a:prstGeom prst="rect">
                <a:avLst/>
              </a:prstGeom>
              <a:blipFill rotWithShape="1">
                <a:blip r:embed="rId3"/>
                <a:stretch>
                  <a:fillRect l="-967" t="-23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45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400" dirty="0"/>
              </a:p>
              <a:p>
                <a:r>
                  <a:rPr lang="fr-FR" dirty="0" smtClean="0"/>
                  <a:t>(*)Dans la pratique cet intervalle s’utilise quand</a:t>
                </a:r>
              </a:p>
              <a:p>
                <a14:m>
                  <m:oMath xmlns:m="http://schemas.openxmlformats.org/officeDocument/2006/math">
                    <m:r>
                      <a:rPr lang="fr-FR" i="1"/>
                      <m:t>𝑛</m:t>
                    </m:r>
                    <m:r>
                      <a:rPr lang="fr-FR" i="1"/>
                      <m:t>≥</m:t>
                    </m:r>
                  </m:oMath>
                </a14:m>
                <a:r>
                  <a:rPr lang="fr-FR" dirty="0"/>
                  <a:t>30</a:t>
                </a:r>
                <a:r>
                  <a:rPr lang="fr-FR" dirty="0"/>
                  <a:t>,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fr-FR" i="1"/>
                      <m:t>𝑛</m:t>
                    </m:r>
                    <m:r>
                      <a:rPr lang="fr-FR" b="0" i="1" smtClean="0">
                        <a:latin typeface="Cambria Math"/>
                      </a:rPr>
                      <m:t>𝑝</m:t>
                    </m:r>
                    <m:r>
                      <a:rPr lang="fr-FR" i="1"/>
                      <m:t>≥5  </m:t>
                    </m:r>
                    <m:r>
                      <a:rPr lang="fr-FR" b="0" i="1" smtClean="0">
                        <a:latin typeface="Cambria Math"/>
                      </a:rPr>
                      <m:t>𝑒𝑡</m:t>
                    </m:r>
                    <m:r>
                      <a:rPr lang="fr-FR" b="0" i="1" smtClean="0">
                        <a:latin typeface="Cambria Math"/>
                      </a:rPr>
                      <m:t> </m:t>
                    </m:r>
                    <m:r>
                      <a:rPr lang="fr-FR" i="1"/>
                      <m:t>𝑛</m:t>
                    </m:r>
                    <m:d>
                      <m:dPr>
                        <m:ctrlPr>
                          <a:rPr lang="fr-F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fr-FR" b="0" i="1" smtClean="0">
                        <a:latin typeface="Cambria Math"/>
                      </a:rPr>
                      <m:t>≥5</m:t>
                    </m:r>
                  </m:oMath>
                </a14:m>
                <a:endParaRPr lang="fr-FR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1415772"/>
              </a:xfrm>
              <a:prstGeom prst="rect">
                <a:avLst/>
              </a:prstGeom>
              <a:blipFill rotWithShape="1">
                <a:blip r:embed="rId3"/>
                <a:stretch>
                  <a:fillRect l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175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Exemple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0,13</a:t>
            </a:r>
            <a:r>
              <a:rPr lang="fr-FR" dirty="0" smtClean="0"/>
              <a:t> est la proportion « normale » de personnes ayant une</a:t>
            </a:r>
            <a:r>
              <a:rPr lang="fr-FR" dirty="0" smtClean="0"/>
              <a:t> maladie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17% est la fréquence de personnes ayant cette maladie dans une ville de 400 habitants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4392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Exemple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835696" y="2340040"/>
            <a:ext cx="5039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Pour </a:t>
            </a:r>
            <a:r>
              <a:rPr lang="fr-FR" dirty="0" smtClean="0">
                <a:sym typeface="Wingdings" pitchFamily="2" charset="2"/>
              </a:rPr>
              <a:t>n=400 et p=0,13, l’intervalle de fluctuation asymptotique est:</a:t>
            </a:r>
            <a:endParaRPr lang="fr-FR" i="1" dirty="0" smtClean="0"/>
          </a:p>
          <a:p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0,13</a:t>
            </a:r>
            <a:r>
              <a:rPr lang="fr-FR" dirty="0" smtClean="0"/>
              <a:t> est la proportion « normale » de personnes ayant une</a:t>
            </a:r>
            <a:r>
              <a:rPr lang="fr-FR" dirty="0" smtClean="0"/>
              <a:t> maladie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17% est la fréquence de personnes ayant cette maladie dans une ville de 400 habitants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8102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Exemple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835696" y="2340040"/>
                <a:ext cx="5039135" cy="2046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Pour </a:t>
                </a:r>
                <a:r>
                  <a:rPr lang="fr-FR" dirty="0" smtClean="0">
                    <a:sym typeface="Wingdings" pitchFamily="2" charset="2"/>
                  </a:rPr>
                  <a:t>n=400 et p=0,13 cet intervalle de fluctuation asymptotique est:</a:t>
                </a:r>
                <a:endParaRPr lang="fr-FR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/>
                        </a:rPr>
                        <m:t>[ </m:t>
                      </m:r>
                      <m:r>
                        <a:rPr lang="fr-FR" i="1">
                          <a:latin typeface="Cambria Math"/>
                        </a:rPr>
                        <m:t>0,13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fr-FR" i="1">
                          <a:latin typeface="Cambria Math"/>
                        </a:rPr>
                        <m:t>−</m:t>
                      </m:r>
                      <m:r>
                        <a:rPr lang="fr-FR">
                          <a:latin typeface="Cambria Math"/>
                        </a:rPr>
                        <m:t> </m:t>
                      </m:r>
                      <m:r>
                        <a:rPr lang="fr-FR" i="1">
                          <a:latin typeface="Cambria Math"/>
                        </a:rPr>
                        <m:t>1,96</m:t>
                      </m:r>
                      <m:r>
                        <a:rPr lang="fr-FR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/>
                                </a:rPr>
                                <m:t>0,1131</m:t>
                              </m:r>
                            </m:e>
                          </m:rad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fr-FR">
                          <a:latin typeface="Cambria Math"/>
                        </a:rPr>
                        <m:t> , </m:t>
                      </m:r>
                      <m:r>
                        <a:rPr lang="fr-FR" i="1">
                          <a:latin typeface="Cambria Math"/>
                        </a:rPr>
                        <m:t>0,13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fr-FR">
                          <a:latin typeface="Cambria Math"/>
                        </a:rPr>
                        <m:t>+1,96 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/>
                                </a:rPr>
                                <m:t>0,1131</m:t>
                              </m:r>
                            </m:e>
                          </m:rad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fr-FR">
                          <a:latin typeface="Cambria Math"/>
                        </a:rPr>
                        <m:t> ]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=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[ </m:t>
                    </m:r>
                    <m:r>
                      <a:rPr lang="fr-FR" i="1">
                        <a:latin typeface="Cambria Math"/>
                      </a:rPr>
                      <m:t>0</m:t>
                    </m:r>
                    <m:r>
                      <a:rPr lang="fr-FR" i="1">
                        <a:latin typeface="Cambria Math"/>
                      </a:rPr>
                      <m:t>,</m:t>
                    </m:r>
                    <m:r>
                      <a:rPr lang="fr-FR">
                        <a:latin typeface="Cambria Math"/>
                      </a:rPr>
                      <m:t>097;0,1623</m:t>
                    </m:r>
                    <m:r>
                      <a:rPr lang="fr-FR">
                        <a:latin typeface="Cambria Math"/>
                      </a:rPr>
                      <m:t>]</m:t>
                    </m:r>
                  </m:oMath>
                </a14:m>
                <a:endParaRPr lang="fr-FR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340040"/>
                <a:ext cx="5039135" cy="2046458"/>
              </a:xfrm>
              <a:prstGeom prst="rect">
                <a:avLst/>
              </a:prstGeom>
              <a:blipFill rotWithShape="1">
                <a:blip r:embed="rId3"/>
                <a:stretch>
                  <a:fillRect l="-967" t="-14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0,13</a:t>
            </a:r>
            <a:r>
              <a:rPr lang="fr-FR" dirty="0" smtClean="0"/>
              <a:t> est la proportion « normale » de personnes ayant une</a:t>
            </a:r>
            <a:r>
              <a:rPr lang="fr-FR" dirty="0" smtClean="0"/>
              <a:t> maladie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17% est la fréquence de personnes ayant cette maladie dans une ville de 400 habitants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290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Exemple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1835696" y="2340040"/>
                <a:ext cx="5039135" cy="3708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Pour </a:t>
                </a:r>
                <a:r>
                  <a:rPr lang="fr-FR" dirty="0" smtClean="0">
                    <a:sym typeface="Wingdings" pitchFamily="2" charset="2"/>
                  </a:rPr>
                  <a:t>n=400 et p=0,13 cet intervalle de fluctuation asymptotique est:</a:t>
                </a:r>
                <a:endParaRPr lang="fr-FR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>
                          <a:latin typeface="Cambria Math"/>
                        </a:rPr>
                        <m:t>[ </m:t>
                      </m:r>
                      <m:r>
                        <a:rPr lang="fr-FR" i="1">
                          <a:latin typeface="Cambria Math"/>
                        </a:rPr>
                        <m:t>0,13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fr-FR" i="1">
                          <a:latin typeface="Cambria Math"/>
                        </a:rPr>
                        <m:t>−</m:t>
                      </m:r>
                      <m:r>
                        <a:rPr lang="fr-FR">
                          <a:latin typeface="Cambria Math"/>
                        </a:rPr>
                        <m:t> </m:t>
                      </m:r>
                      <m:r>
                        <a:rPr lang="fr-FR" i="1">
                          <a:latin typeface="Cambria Math"/>
                        </a:rPr>
                        <m:t>1,96</m:t>
                      </m:r>
                      <m:r>
                        <a:rPr lang="fr-FR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/>
                                </a:rPr>
                                <m:t>0,1131</m:t>
                              </m:r>
                            </m:e>
                          </m:rad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fr-FR">
                          <a:latin typeface="Cambria Math"/>
                        </a:rPr>
                        <m:t> , </m:t>
                      </m:r>
                      <m:r>
                        <a:rPr lang="fr-FR" i="1">
                          <a:latin typeface="Cambria Math"/>
                        </a:rPr>
                        <m:t>0,13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fr-FR">
                          <a:latin typeface="Cambria Math"/>
                        </a:rPr>
                        <m:t>+1,96 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i="1">
                                  <a:latin typeface="Cambria Math"/>
                                </a:rPr>
                                <m:t>0,1131</m:t>
                              </m:r>
                            </m:e>
                          </m:rad>
                        </m:num>
                        <m:den>
                          <m:r>
                            <a:rPr lang="fr-FR" i="1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fr-FR">
                          <a:latin typeface="Cambria Math"/>
                        </a:rPr>
                        <m:t> ]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=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[ </m:t>
                    </m:r>
                    <m:r>
                      <a:rPr lang="fr-FR" i="1">
                        <a:latin typeface="Cambria Math"/>
                      </a:rPr>
                      <m:t>0</m:t>
                    </m:r>
                    <m:r>
                      <a:rPr lang="fr-FR" i="1">
                        <a:latin typeface="Cambria Math"/>
                      </a:rPr>
                      <m:t>,</m:t>
                    </m:r>
                    <m:r>
                      <a:rPr lang="fr-FR">
                        <a:latin typeface="Cambria Math"/>
                      </a:rPr>
                      <m:t>097;0,1623</m:t>
                    </m:r>
                    <m:r>
                      <a:rPr lang="fr-FR">
                        <a:latin typeface="Cambria Math"/>
                      </a:rPr>
                      <m:t>]</m:t>
                    </m:r>
                  </m:oMath>
                </a14:m>
                <a:endParaRPr lang="fr-FR" dirty="0" smtClean="0"/>
              </a:p>
              <a:p>
                <a:endParaRPr lang="fr-FR" dirty="0" smtClean="0"/>
              </a:p>
              <a:p>
                <a:r>
                  <a:rPr lang="fr-FR" dirty="0"/>
                  <a:t>Dans le cas présent 0,17&gt;0,162 donc on peut penser que la fréquence de personnes malades dans cette ville est anormalement élevée au risque d’erreur de 5%.</a:t>
                </a:r>
              </a:p>
              <a:p>
                <a:endParaRPr lang="fr-FR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340040"/>
                <a:ext cx="5039135" cy="3708451"/>
              </a:xfrm>
              <a:prstGeom prst="rect">
                <a:avLst/>
              </a:prstGeom>
              <a:blipFill rotWithShape="1">
                <a:blip r:embed="rId3"/>
                <a:stretch>
                  <a:fillRect l="-967" t="-8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0,13</a:t>
            </a:r>
            <a:r>
              <a:rPr lang="fr-FR" dirty="0" smtClean="0"/>
              <a:t> est la proportion « normale » de personnes ayant une</a:t>
            </a:r>
            <a:r>
              <a:rPr lang="fr-FR" dirty="0" smtClean="0"/>
              <a:t> maladie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17% est la fréquence de personnes ayant cette maladie dans une ville de 400 habitants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33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une population, la proportion d’individus ayant un caractère donné est notée p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643042" y="3143248"/>
            <a:ext cx="5500726" cy="33575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Exemple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861827" y="2340040"/>
            <a:ext cx="50391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/>
              <a:t>I</a:t>
            </a:r>
            <a:r>
              <a:rPr lang="fr-FR" dirty="0" smtClean="0"/>
              <a:t>l y aura une décision à prendre, par exemple faire des investigations complémentaires </a:t>
            </a:r>
            <a:r>
              <a:rPr lang="fr-FR" dirty="0"/>
              <a:t>afin de rechercher les facteurs de risque pouvant expliquer </a:t>
            </a:r>
            <a:r>
              <a:rPr lang="fr-FR" dirty="0" smtClean="0"/>
              <a:t>cette proportion </a:t>
            </a:r>
            <a:r>
              <a:rPr lang="fr-FR" dirty="0"/>
              <a:t>élevée.</a:t>
            </a:r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0,13</a:t>
            </a:r>
            <a:r>
              <a:rPr lang="fr-FR" dirty="0" smtClean="0"/>
              <a:t> est la proportion « normale » de personnes ayant une</a:t>
            </a:r>
            <a:r>
              <a:rPr lang="fr-FR" dirty="0" smtClean="0"/>
              <a:t> maladie dans la population entière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17% est la fréquence de personnes ayant cette maladie dans une ville de 400 habitants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84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1359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aléatoire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/>
                        </m:ctrlPr>
                      </m:dPr>
                      <m:e>
                        <m:sSub>
                          <m:sSubPr>
                            <m:ctrlPr>
                              <a:rPr lang="fr-FR" i="1"/>
                            </m:ctrlPr>
                          </m:sSubPr>
                          <m:e>
                            <m:r>
                              <a:rPr lang="fr-FR" i="1"/>
                              <m:t>𝐹</m:t>
                            </m:r>
                          </m:e>
                          <m:sub>
                            <m:r>
                              <a:rPr lang="fr-FR" i="1"/>
                              <m:t>𝑛</m:t>
                            </m:r>
                          </m:sub>
                        </m:sSub>
                        <m:r>
                          <a:rPr lang="fr-FR" i="1"/>
                          <m:t> </m:t>
                        </m:r>
                        <m:r>
                          <a:rPr lang="en-US" i="1"/>
                          <m:t>−</m:t>
                        </m:r>
                        <m:r>
                          <a:rPr lang="en-US"/>
                          <m:t>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/>
                          <m:t> ,   </m:t>
                        </m:r>
                        <m:sSub>
                          <m:sSubPr>
                            <m:ctrlPr>
                              <a:rPr lang="fr-FR" i="1"/>
                            </m:ctrlPr>
                          </m:sSubPr>
                          <m:e>
                            <m:r>
                              <a:rPr lang="fr-FR" i="1"/>
                              <m:t>𝐹</m:t>
                            </m:r>
                          </m:e>
                          <m:sub>
                            <m:r>
                              <a:rPr lang="fr-FR" i="1"/>
                              <m:t>𝑛</m:t>
                            </m:r>
                          </m:sub>
                        </m:sSub>
                        <m:r>
                          <a:rPr lang="en-US"/>
                          <m:t>+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fr-FR"/>
                          <m:t> </m:t>
                        </m:r>
                      </m:e>
                    </m:d>
                  </m:oMath>
                </a14:m>
                <a:endParaRPr lang="fr-FR" dirty="0" smtClean="0"/>
              </a:p>
              <a:p>
                <a:r>
                  <a:rPr lang="fr-FR" dirty="0" smtClean="0"/>
                  <a:t> contient p dans plus de 95% des cas, pour n assez grand</a:t>
                </a:r>
                <a:endParaRPr lang="fr-FR" sz="1400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1359283"/>
              </a:xfrm>
              <a:prstGeom prst="rect">
                <a:avLst/>
              </a:prstGeom>
              <a:blipFill rotWithShape="1">
                <a:blip r:embed="rId3"/>
                <a:stretch>
                  <a:fillRect l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777764" y="69269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On étudie un caractère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27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10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/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/>
                          <m:t>−</m:t>
                        </m:r>
                        <m:r>
                          <a:rPr lang="en-US"/>
                          <m:t>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/>
                          <m:t> , 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</a:rPr>
                          <m:t>f</m:t>
                        </m:r>
                        <m:r>
                          <a:rPr lang="en-US"/>
                          <m:t>+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fr-FR"/>
                          <m:t> </m:t>
                        </m:r>
                      </m:e>
                    </m:d>
                  </m:oMath>
                </a14:m>
                <a:r>
                  <a:rPr lang="fr-FR" dirty="0" smtClean="0"/>
                  <a:t> est une réalisation de cet intervalle aléatoire</a:t>
                </a:r>
              </a:p>
              <a:p>
                <a:r>
                  <a:rPr lang="fr-FR" dirty="0" smtClean="0"/>
                  <a:t> </a:t>
                </a: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1082284"/>
              </a:xfrm>
              <a:prstGeom prst="rect">
                <a:avLst/>
              </a:prstGeom>
              <a:blipFill rotWithShape="1">
                <a:blip r:embed="rId3"/>
                <a:stretch>
                  <a:fillRect l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127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2190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/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/>
                          <m:t>−</m:t>
                        </m:r>
                        <m:r>
                          <a:rPr lang="en-US"/>
                          <m:t>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/>
                          <m:t> , 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</a:rPr>
                          <m:t>f</m:t>
                        </m:r>
                        <m:r>
                          <a:rPr lang="en-US"/>
                          <m:t>+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fr-FR"/>
                          <m:t> </m:t>
                        </m:r>
                      </m:e>
                    </m:d>
                  </m:oMath>
                </a14:m>
                <a:r>
                  <a:rPr lang="fr-FR" dirty="0" smtClean="0"/>
                  <a:t> est une réalisation de cet intervalle aléatoire:</a:t>
                </a:r>
              </a:p>
              <a:p>
                <a:endParaRPr lang="fr-FR" dirty="0" smtClean="0"/>
              </a:p>
              <a:p>
                <a:r>
                  <a:rPr lang="fr-FR" dirty="0" smtClean="0"/>
                  <a:t>C’est un intervalle de confiance de la proportion inconnue p au niveau de confiance de 95%</a:t>
                </a:r>
              </a:p>
              <a:p>
                <a:r>
                  <a:rPr lang="fr-FR" dirty="0" smtClean="0"/>
                  <a:t> </a:t>
                </a: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2190280"/>
              </a:xfrm>
              <a:prstGeom prst="rect">
                <a:avLst/>
              </a:prstGeom>
              <a:blipFill rotWithShape="1">
                <a:blip r:embed="rId3"/>
                <a:stretch>
                  <a:fillRect l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664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10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/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/>
                          <m:t>−</m:t>
                        </m:r>
                        <m:r>
                          <a:rPr lang="en-US"/>
                          <m:t>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/>
                          <m:t> , 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</a:rPr>
                          <m:t>f</m:t>
                        </m:r>
                        <m:r>
                          <a:rPr lang="en-US"/>
                          <m:t>+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fr-FR"/>
                          <m:t> </m:t>
                        </m:r>
                      </m:e>
                    </m:d>
                  </m:oMath>
                </a14:m>
                <a:r>
                  <a:rPr lang="fr-FR" dirty="0" smtClean="0"/>
                  <a:t> fournit une estimation ou une fourchette de p au niveau de confiance de 95%</a:t>
                </a: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1082284"/>
              </a:xfrm>
              <a:prstGeom prst="rect">
                <a:avLst/>
              </a:prstGeom>
              <a:blipFill rotWithShape="1">
                <a:blip r:embed="rId3"/>
                <a:stretch>
                  <a:fillRect l="-1291" b="-78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0417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3021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/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/>
                          <m:t>−</m:t>
                        </m:r>
                        <m:r>
                          <a:rPr lang="en-US"/>
                          <m:t>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/>
                          <m:t> , 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</a:rPr>
                          <m:t>f</m:t>
                        </m:r>
                        <m:r>
                          <a:rPr lang="en-US"/>
                          <m:t>+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fr-FR"/>
                          <m:t> </m:t>
                        </m:r>
                      </m:e>
                    </m:d>
                  </m:oMath>
                </a14:m>
                <a:r>
                  <a:rPr lang="fr-FR" dirty="0" smtClean="0"/>
                  <a:t> fournit une estimation ou une fourchette de p au niveau de confiance de 95%</a:t>
                </a:r>
              </a:p>
              <a:p>
                <a:endParaRPr lang="fr-FR" dirty="0"/>
              </a:p>
              <a:p>
                <a:r>
                  <a:rPr lang="fr-FR" dirty="0" smtClean="0"/>
                  <a:t>Dans </a:t>
                </a:r>
                <a:r>
                  <a:rPr lang="fr-FR" dirty="0"/>
                  <a:t>la pratique cet intervalle s’utilise quand</a:t>
                </a:r>
              </a:p>
              <a:p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𝑛</m:t>
                    </m:r>
                    <m:r>
                      <a:rPr lang="fr-FR" i="1">
                        <a:latin typeface="Cambria Math"/>
                      </a:rPr>
                      <m:t>≥</m:t>
                    </m:r>
                  </m:oMath>
                </a14:m>
                <a:r>
                  <a:rPr lang="fr-FR" dirty="0"/>
                  <a:t>30,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/>
                      </a:rPr>
                      <m:t>   </m:t>
                    </m:r>
                    <m:r>
                      <a:rPr lang="fr-FR" i="1">
                        <a:latin typeface="Cambria Math"/>
                      </a:rPr>
                      <m:t>𝑛𝑓</m:t>
                    </m:r>
                    <m:r>
                      <a:rPr lang="fr-FR" i="1">
                        <a:latin typeface="Cambria Math"/>
                      </a:rPr>
                      <m:t>≥5  </m:t>
                    </m:r>
                    <m:r>
                      <a:rPr lang="fr-FR" i="1">
                        <a:latin typeface="Cambria Math"/>
                      </a:rPr>
                      <m:t>𝑒𝑡</m:t>
                    </m:r>
                    <m:r>
                      <a:rPr lang="fr-FR" i="1">
                        <a:latin typeface="Cambria Math"/>
                      </a:rPr>
                      <m:t> </m:t>
                    </m:r>
                    <m:r>
                      <a:rPr lang="fr-FR" i="1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fr-FR" i="1">
                        <a:latin typeface="Cambria Math"/>
                      </a:rPr>
                      <m:t>≥5</m:t>
                    </m:r>
                  </m:oMath>
                </a14:m>
                <a:endParaRPr lang="fr-FR" dirty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3021276"/>
              </a:xfrm>
              <a:prstGeom prst="rect">
                <a:avLst/>
              </a:prstGeom>
              <a:blipFill rotWithShape="1">
                <a:blip r:embed="rId3"/>
                <a:stretch>
                  <a:fillRect l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497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2610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/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/>
                          <m:t>−</m:t>
                        </m:r>
                        <m:r>
                          <a:rPr lang="en-US"/>
                          <m:t>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en-US"/>
                          <m:t> , 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latin typeface="Cambria Math"/>
                          </a:rPr>
                          <m:t>f</m:t>
                        </m:r>
                        <m:r>
                          <a:rPr lang="en-US"/>
                          <m:t>+ </m:t>
                        </m:r>
                        <m:f>
                          <m:fPr>
                            <m:ctrlPr>
                              <a:rPr lang="fr-FR" i="1"/>
                            </m:ctrlPr>
                          </m:fPr>
                          <m:num>
                            <m:r>
                              <a:rPr lang="en-US" i="1"/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fr-FR" i="1"/>
                                </m:ctrlPr>
                              </m:radPr>
                              <m:deg/>
                              <m:e>
                                <m:r>
                                  <a:rPr lang="fr-FR" i="1"/>
                                  <m:t>𝑛</m:t>
                                </m:r>
                              </m:e>
                            </m:rad>
                          </m:den>
                        </m:f>
                        <m:r>
                          <a:rPr lang="fr-FR"/>
                          <m:t> </m:t>
                        </m:r>
                      </m:e>
                    </m:d>
                  </m:oMath>
                </a14:m>
                <a:r>
                  <a:rPr lang="fr-FR" dirty="0" smtClean="0"/>
                  <a:t> fournit une estimation ou une fourchette de p au niveau de confiance de 95%</a:t>
                </a:r>
              </a:p>
              <a:p>
                <a:endParaRPr lang="fr-FR" dirty="0"/>
              </a:p>
              <a:p>
                <a:r>
                  <a:rPr lang="fr-FR" dirty="0" smtClean="0"/>
                  <a:t>Son amplitude ou précision est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2610908"/>
              </a:xfrm>
              <a:prstGeom prst="rect">
                <a:avLst/>
              </a:prstGeom>
              <a:blipFill rotWithShape="1">
                <a:blip r:embed="rId3"/>
                <a:stretch>
                  <a:fillRect l="-12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719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2338327" y="2348879"/>
                <a:ext cx="42484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i="1" dirty="0" smtClean="0"/>
              </a:p>
              <a:p>
                <a:endParaRPr lang="fr-FR" dirty="0"/>
              </a:p>
              <a:p>
                <a:r>
                  <a:rPr lang="fr-FR" dirty="0" smtClean="0"/>
                  <a:t>Il faut, par exemple, prendre n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fr-FR" dirty="0" smtClean="0"/>
                  <a:t>2500 pour avoir une amplitude  d’au plus 0,04</a:t>
                </a:r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291" b="-71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107504" y="1196752"/>
            <a:ext cx="3888432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 est la proportion de personnes ayant </a:t>
            </a:r>
            <a:r>
              <a:rPr lang="fr-FR" dirty="0" smtClean="0"/>
              <a:t>ce caractère dans la population entière</a:t>
            </a:r>
          </a:p>
          <a:p>
            <a:r>
              <a:rPr lang="fr-FR" b="1" u="sng" dirty="0" smtClean="0"/>
              <a:t>p est  ici inconnue</a:t>
            </a:r>
            <a:endParaRPr lang="fr-FR" b="1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439248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f est la fréquence de personnes ayant ce caractère dans un échantillon de taille 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103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88930" y="47667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Exemple </a:t>
            </a:r>
            <a:r>
              <a:rPr lang="fr-FR" dirty="0"/>
              <a:t>: première estimation</a:t>
            </a:r>
          </a:p>
          <a:p>
            <a:r>
              <a:rPr lang="fr-FR" dirty="0"/>
              <a:t>                  élection  de A ou B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 est la proportion inconnue de personnes votant pour le candidat A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46% est la fréquence de personnes ayant voté pour A dans un échantillon de taille 2500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383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60938" y="387523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Exemple : première estimation</a:t>
            </a:r>
          </a:p>
          <a:p>
            <a:r>
              <a:rPr lang="fr-FR" dirty="0" smtClean="0"/>
              <a:t>                  élection  de A ou B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 est la proportion inconnue de personnes votant pour le candidat A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46% est la fréquence de personnes ayant voté pour A dans un échantillon de taille 2500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338327" y="2348879"/>
                <a:ext cx="4248472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L’intervalle de confiance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b="0" i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i="1" smtClean="0">
                            <a:latin typeface="Cambria Math"/>
                          </a:rPr>
                          <m:t>0</m:t>
                        </m:r>
                        <m:r>
                          <a:rPr lang="fr-FR" b="0" i="1" smtClean="0">
                            <a:latin typeface="Cambria Math"/>
                          </a:rPr>
                          <m:t>,46−0,02 ;0,46+0,02</m:t>
                        </m:r>
                      </m:e>
                    </m:d>
                    <m:r>
                      <a:rPr lang="fr-FR" b="0" i="0" smtClean="0">
                        <a:latin typeface="Cambria Math"/>
                      </a:rPr>
                      <m:t>=[0,44 ;0,48]</m:t>
                    </m:r>
                  </m:oMath>
                </a14:m>
                <a:r>
                  <a:rPr lang="fr-FR" dirty="0" smtClean="0"/>
                  <a:t> fournit une estimation ou une fourchette de p au niveau de confiance de 95%</a:t>
                </a:r>
              </a:p>
              <a:p>
                <a:endParaRPr lang="fr-FR" dirty="0" smtClean="0"/>
              </a:p>
              <a:p>
                <a:endParaRPr lang="fr-FR" dirty="0" smtClean="0"/>
              </a:p>
              <a:p>
                <a:endParaRPr lang="fr-FR" dirty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327" y="2348879"/>
                <a:ext cx="4248472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1291" t="-13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21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85918" y="314324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  <a:endParaRPr lang="fr-FR" u="sng" dirty="0"/>
          </a:p>
        </p:txBody>
      </p:sp>
      <p:sp>
        <p:nvSpPr>
          <p:cNvPr id="7" name="Ellipse 6"/>
          <p:cNvSpPr/>
          <p:nvPr/>
        </p:nvSpPr>
        <p:spPr>
          <a:xfrm>
            <a:off x="3929058" y="3929066"/>
            <a:ext cx="142876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220072" y="2924944"/>
            <a:ext cx="936104" cy="1146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868144" y="1628800"/>
            <a:ext cx="171451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On prélève au hasard n </a:t>
            </a:r>
            <a:r>
              <a:rPr lang="fr-FR" dirty="0" smtClean="0"/>
              <a:t>individus dans la population</a:t>
            </a: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60938" y="387523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Exemple : première estimation</a:t>
            </a:r>
          </a:p>
          <a:p>
            <a:r>
              <a:rPr lang="fr-FR" dirty="0" smtClean="0"/>
              <a:t>                  élection  de A ou B</a:t>
            </a:r>
            <a:endParaRPr lang="fr-FR" dirty="0"/>
          </a:p>
        </p:txBody>
      </p:sp>
      <p:sp>
        <p:nvSpPr>
          <p:cNvPr id="8" name="Double flèche horizontale 7"/>
          <p:cNvSpPr/>
          <p:nvPr/>
        </p:nvSpPr>
        <p:spPr>
          <a:xfrm>
            <a:off x="4067944" y="1347095"/>
            <a:ext cx="789238" cy="34564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504" y="1196752"/>
            <a:ext cx="3888432" cy="64633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 est la proportion inconnue de personnes votant pour le candidat A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929190" y="1196752"/>
            <a:ext cx="396329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46% est la fréquence de personnes ayant voté pour A dans un échantillon de taille 2500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338327" y="2348879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Remarque</a:t>
            </a:r>
            <a:r>
              <a:rPr lang="fr-FR" dirty="0" smtClean="0"/>
              <a:t>:</a:t>
            </a:r>
          </a:p>
          <a:p>
            <a:r>
              <a:rPr lang="fr-FR" dirty="0" smtClean="0"/>
              <a:t>L’échantillon de personnes ayant voté doit être « représentatif » ou doit correspondre à un tirage au hasard.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3397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643042" y="3000372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  <a:endParaRPr lang="fr-FR" u="sng" dirty="0"/>
          </a:p>
        </p:txBody>
      </p:sp>
      <p:sp>
        <p:nvSpPr>
          <p:cNvPr id="7" name="Ellipse 6"/>
          <p:cNvSpPr/>
          <p:nvPr/>
        </p:nvSpPr>
        <p:spPr>
          <a:xfrm>
            <a:off x="3929058" y="4000504"/>
            <a:ext cx="142876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357818" y="3441142"/>
            <a:ext cx="1518438" cy="84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948264" y="1916832"/>
            <a:ext cx="171451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n est petit par rapport à la taille de la population entière.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500166" y="3214686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  <a:endParaRPr lang="fr-FR" u="sng" dirty="0"/>
          </a:p>
        </p:txBody>
      </p:sp>
      <p:sp>
        <p:nvSpPr>
          <p:cNvPr id="7" name="Ellipse 6"/>
          <p:cNvSpPr/>
          <p:nvPr/>
        </p:nvSpPr>
        <p:spPr>
          <a:xfrm>
            <a:off x="3929058" y="4071942"/>
            <a:ext cx="142876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5107785" y="3321843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357818" y="642918"/>
            <a:ext cx="2357454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Si on note </a:t>
            </a:r>
            <a:r>
              <a:rPr lang="fr-FR" dirty="0" err="1" smtClean="0"/>
              <a:t>X</a:t>
            </a:r>
            <a:r>
              <a:rPr lang="fr-FR" sz="1400" dirty="0" err="1" smtClean="0"/>
              <a:t>n</a:t>
            </a:r>
            <a:r>
              <a:rPr lang="fr-FR" dirty="0" smtClean="0"/>
              <a:t> le nombre de personnes sur les n ayant le caractère, alors </a:t>
            </a:r>
            <a:r>
              <a:rPr lang="fr-FR" dirty="0" err="1" smtClean="0"/>
              <a:t>X</a:t>
            </a:r>
            <a:r>
              <a:rPr lang="fr-FR" sz="1400" dirty="0" err="1" smtClean="0"/>
              <a:t>n</a:t>
            </a:r>
            <a:r>
              <a:rPr lang="fr-FR" dirty="0" smtClean="0"/>
              <a:t> est une variable aléatoire dont la loi peut être assimilée à la loi binomiale de paramètres n et 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85918" y="314324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  <a:endParaRPr lang="fr-FR" u="sng" dirty="0"/>
          </a:p>
        </p:txBody>
      </p:sp>
      <p:sp>
        <p:nvSpPr>
          <p:cNvPr id="7" name="Ellipse 6"/>
          <p:cNvSpPr/>
          <p:nvPr/>
        </p:nvSpPr>
        <p:spPr>
          <a:xfrm>
            <a:off x="3929058" y="4000504"/>
            <a:ext cx="142876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5143504" y="3071810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/>
              <p:cNvSpPr txBox="1"/>
              <p:nvPr/>
            </p:nvSpPr>
            <p:spPr>
              <a:xfrm>
                <a:off x="5857884" y="642918"/>
                <a:ext cx="2357454" cy="24475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F</a:t>
                </a:r>
                <a:r>
                  <a:rPr lang="fr-FR" sz="1400" dirty="0" smtClean="0"/>
                  <a:t>n</a:t>
                </a:r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fr-FR" dirty="0" smtClean="0"/>
                  <a:t>  est </a:t>
                </a:r>
                <a:r>
                  <a:rPr lang="fr-FR" dirty="0" smtClean="0"/>
                  <a:t>donc une variable aléatoire qui correspond à la fréquence de personnes ayant ce caractère dans cet échantillon</a:t>
                </a:r>
                <a:endParaRPr lang="fr-FR" sz="1400" dirty="0" smtClean="0"/>
              </a:p>
              <a:p>
                <a:r>
                  <a:rPr lang="fr-FR" dirty="0" smtClean="0"/>
                  <a:t> </a:t>
                </a:r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84" y="642918"/>
                <a:ext cx="2357454" cy="2447529"/>
              </a:xfrm>
              <a:prstGeom prst="rect">
                <a:avLst/>
              </a:prstGeom>
              <a:blipFill rotWithShape="1">
                <a:blip r:embed="rId2"/>
                <a:stretch>
                  <a:fillRect l="-205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8229600" cy="4525963"/>
          </a:xfrm>
        </p:spPr>
        <p:txBody>
          <a:bodyPr/>
          <a:lstStyle/>
          <a:p>
            <a:r>
              <a:rPr lang="fr-FR" dirty="0" smtClean="0"/>
              <a:t>Par exemple, supposons que dans un pays il y ait 30% de jeunes de moins de 20 ans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1785918" y="316775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3929058" y="4500570"/>
            <a:ext cx="142876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5322099" y="3607595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6143636" y="1357298"/>
            <a:ext cx="289286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Si on prélève au hasard 100 individus dans la population, la probabilité qu’il y en ait 40 de moins de 20 ans (probabilité de l’évènement </a:t>
            </a:r>
            <a:r>
              <a:rPr lang="fr-FR" dirty="0" smtClean="0"/>
              <a:t>« F</a:t>
            </a:r>
            <a:r>
              <a:rPr lang="fr-FR" sz="1400" dirty="0" smtClean="0"/>
              <a:t>n</a:t>
            </a:r>
            <a:r>
              <a:rPr lang="fr-FR" dirty="0" smtClean="0"/>
              <a:t>=4/10 ») </a:t>
            </a:r>
            <a:r>
              <a:rPr lang="fr-FR" dirty="0" smtClean="0"/>
              <a:t>est </a:t>
            </a: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27571"/>
              </p:ext>
            </p:extLst>
          </p:nvPr>
        </p:nvGraphicFramePr>
        <p:xfrm>
          <a:off x="7812360" y="2786623"/>
          <a:ext cx="1054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Équation" r:id="rId3" imgW="1054080" imgH="279360" progId="Equation.3">
                  <p:embed/>
                </p:oleObj>
              </mc:Choice>
              <mc:Fallback>
                <p:oleObj name="Équation" r:id="rId3" imgW="10540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786623"/>
                        <a:ext cx="1054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642910" y="314324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P=0.3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214810" y="4071942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n=100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85918" y="314324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  <a:endParaRPr lang="fr-FR" u="sng" dirty="0"/>
          </a:p>
        </p:txBody>
      </p:sp>
      <p:sp>
        <p:nvSpPr>
          <p:cNvPr id="7" name="Ellipse 6"/>
          <p:cNvSpPr/>
          <p:nvPr/>
        </p:nvSpPr>
        <p:spPr>
          <a:xfrm>
            <a:off x="4214810" y="4214818"/>
            <a:ext cx="1428760" cy="14287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5357818" y="3286124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572132" y="1928802"/>
            <a:ext cx="335758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Maintenant réalisons cette expérience aléatoire, c’est-à-dire prélevons effectivement n personnes de la population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85918" y="3143248"/>
            <a:ext cx="5500726" cy="3357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142976" y="3500438"/>
            <a:ext cx="64294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0034" y="307181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population</a:t>
            </a:r>
            <a:endParaRPr lang="fr-FR" u="sng" dirty="0"/>
          </a:p>
        </p:txBody>
      </p:sp>
      <p:sp>
        <p:nvSpPr>
          <p:cNvPr id="7" name="Ellipse 6"/>
          <p:cNvSpPr/>
          <p:nvPr/>
        </p:nvSpPr>
        <p:spPr>
          <a:xfrm>
            <a:off x="4214810" y="4214818"/>
            <a:ext cx="1428760" cy="14287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>
            <a:off x="5107785" y="3250405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000628" y="1357298"/>
            <a:ext cx="314327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C’est un échantillon de taille </a:t>
            </a:r>
            <a:r>
              <a:rPr lang="fr-FR" dirty="0" smtClean="0"/>
              <a:t>n, </a:t>
            </a:r>
            <a:r>
              <a:rPr lang="fr-FR" dirty="0" smtClean="0"/>
              <a:t>et pour cet </a:t>
            </a:r>
            <a:r>
              <a:rPr lang="fr-FR" dirty="0" smtClean="0"/>
              <a:t>échantillon, </a:t>
            </a:r>
            <a:r>
              <a:rPr lang="fr-FR" dirty="0" smtClean="0"/>
              <a:t>F</a:t>
            </a:r>
            <a:r>
              <a:rPr lang="fr-FR" sz="1400" dirty="0" smtClean="0"/>
              <a:t>n</a:t>
            </a:r>
            <a:r>
              <a:rPr lang="fr-FR" dirty="0" smtClean="0"/>
              <a:t>  prend une certaine valeur f (fréquence observée pour cet échantillon)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1472</Words>
  <Application>Microsoft Office PowerPoint</Application>
  <PresentationFormat>Affichage à l'écran (4:3)</PresentationFormat>
  <Paragraphs>157</Paragraphs>
  <Slides>30</Slides>
  <Notes>19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Thème Office</vt:lpstr>
      <vt:lpstr>Équation</vt:lpstr>
      <vt:lpstr>Intervalles de fluctuation et de confiance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Intervalles de fluctuation et de confiance</dc:title>
  <dc:creator>pdevouges</dc:creator>
  <cp:lastModifiedBy>apatura</cp:lastModifiedBy>
  <cp:revision>25</cp:revision>
  <dcterms:created xsi:type="dcterms:W3CDTF">2015-05-16T06:36:56Z</dcterms:created>
  <dcterms:modified xsi:type="dcterms:W3CDTF">2015-05-16T20:04:10Z</dcterms:modified>
</cp:coreProperties>
</file>